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8" r:id="rId5"/>
    <p:sldId id="262" r:id="rId6"/>
    <p:sldId id="259" r:id="rId7"/>
    <p:sldId id="278" r:id="rId8"/>
    <p:sldId id="284" r:id="rId9"/>
    <p:sldId id="272" r:id="rId10"/>
    <p:sldId id="274" r:id="rId11"/>
    <p:sldId id="273" r:id="rId12"/>
    <p:sldId id="275" r:id="rId13"/>
    <p:sldId id="281" r:id="rId14"/>
    <p:sldId id="269" r:id="rId15"/>
    <p:sldId id="280" r:id="rId16"/>
    <p:sldId id="279" r:id="rId17"/>
    <p:sldId id="260" r:id="rId18"/>
    <p:sldId id="264" r:id="rId19"/>
    <p:sldId id="263" r:id="rId20"/>
    <p:sldId id="267" r:id="rId21"/>
    <p:sldId id="265" r:id="rId22"/>
    <p:sldId id="268" r:id="rId23"/>
    <p:sldId id="266" r:id="rId24"/>
    <p:sldId id="26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60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06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7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09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5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7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3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6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32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DD819-C0DB-4146-9ACB-9FDFFE9B463B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31D0-F94F-4479-8BFE-3031ECF81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2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973" y="307716"/>
            <a:ext cx="9144000" cy="2387600"/>
          </a:xfrm>
        </p:spPr>
        <p:txBody>
          <a:bodyPr>
            <a:normAutofit/>
          </a:bodyPr>
          <a:lstStyle/>
          <a:p>
            <a:r>
              <a:rPr lang="hr-H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Obnova zgrada javne namjene Grada Zagreba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1003" y="5498184"/>
            <a:ext cx="5174903" cy="1359816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hr-HR" sz="900" dirty="0">
                <a:latin typeface="Arial" panose="020B0604020202020204" pitchFamily="34" charset="0"/>
                <a:cs typeface="Arial" panose="020B0604020202020204" pitchFamily="34" charset="0"/>
              </a:rPr>
              <a:t>Gradski ured za obnovu, izgradnju, prostorno uređenje, graditeljstvo, komunalne poslove i </a:t>
            </a:r>
            <a:r>
              <a:rPr lang="hr-H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promet</a:t>
            </a:r>
          </a:p>
          <a:p>
            <a:pPr algn="r">
              <a:lnSpc>
                <a:spcPct val="100000"/>
              </a:lnSpc>
            </a:pPr>
            <a:r>
              <a:rPr lang="hr-HR" sz="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Sektor za građenje i sanaciju oštećenih objekata društvenih djelatnosti i stambenih objekata</a:t>
            </a:r>
            <a:endParaRPr lang="hr-H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hr-H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Dario Krnjaković, univ.spec.dipl.ing.arh., Grad Zagreb, član projekta Potresni rizik Grada Zagreba </a:t>
            </a:r>
          </a:p>
          <a:p>
            <a:pPr algn="r">
              <a:lnSpc>
                <a:spcPct val="100000"/>
              </a:lnSpc>
            </a:pPr>
            <a:r>
              <a:rPr lang="hr-H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Tina Rukavina Crnarić, mag.ing.arch. i urb., Grad Zagreb</a:t>
            </a:r>
          </a:p>
          <a:p>
            <a:pPr algn="r">
              <a:lnSpc>
                <a:spcPct val="100000"/>
              </a:lnSpc>
            </a:pPr>
            <a:r>
              <a:rPr lang="hr-H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 Peršun, mag.ing.aedif., Grad Zagreb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-44" r="4095" b="1024"/>
          <a:stretch/>
        </p:blipFill>
        <p:spPr>
          <a:xfrm>
            <a:off x="-2770" y="3377738"/>
            <a:ext cx="2165911" cy="1623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10986"/>
          <a:stretch/>
        </p:blipFill>
        <p:spPr>
          <a:xfrm>
            <a:off x="2163141" y="3377736"/>
            <a:ext cx="2078182" cy="1623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r="-12670"/>
          <a:stretch/>
        </p:blipFill>
        <p:spPr>
          <a:xfrm>
            <a:off x="4239897" y="3377736"/>
            <a:ext cx="2098789" cy="1623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/>
          <a:stretch/>
        </p:blipFill>
        <p:spPr>
          <a:xfrm>
            <a:off x="6042439" y="3377736"/>
            <a:ext cx="1961844" cy="1623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4267"/>
          <a:stretch/>
        </p:blipFill>
        <p:spPr>
          <a:xfrm>
            <a:off x="8004283" y="3377736"/>
            <a:ext cx="1953491" cy="1623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r="3371"/>
          <a:stretch/>
        </p:blipFill>
        <p:spPr>
          <a:xfrm>
            <a:off x="9957773" y="3377735"/>
            <a:ext cx="2234227" cy="1623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2" t="20848" r="33470" b="21948"/>
          <a:stretch/>
        </p:blipFill>
        <p:spPr>
          <a:xfrm>
            <a:off x="5245332" y="407469"/>
            <a:ext cx="689955" cy="7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Zgrade javne namjene iz područja </a:t>
            </a:r>
            <a:r>
              <a:rPr lang="hr-HR" sz="18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</a:t>
            </a:r>
            <a:endParaRPr lang="en-GB" sz="18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894" y="1149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 radove hitnih sanacija na 14 objekata iz područja kulture iz proračuna Grada Zagreba utrošeno je </a:t>
            </a:r>
            <a:r>
              <a:rPr lang="hr-HR" sz="12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6.651.000 kn</a:t>
            </a: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r-H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 tijeku su radovi na cjelovitoj obnovi za 5 objekata koji su sufinancirani iz Fonda solidarnosti.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320" b="1909"/>
          <a:stretch/>
        </p:blipFill>
        <p:spPr>
          <a:xfrm>
            <a:off x="451150" y="2825117"/>
            <a:ext cx="1531579" cy="2077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329" b="15052"/>
          <a:stretch/>
        </p:blipFill>
        <p:spPr>
          <a:xfrm>
            <a:off x="2104956" y="2825118"/>
            <a:ext cx="1480395" cy="2077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49757" y="4948771"/>
            <a:ext cx="2380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PALAČA MAGDALENIĆ </a:t>
            </a:r>
          </a:p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DRAŠKOVIĆ JELAČIĆ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4956" y="4944076"/>
            <a:ext cx="23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VILA FRANGEŠ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53" y="2825117"/>
            <a:ext cx="1661990" cy="2077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645227" y="4942077"/>
            <a:ext cx="23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MUZEJ ZA UMJETNOST I OBRT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45" y="2825117"/>
            <a:ext cx="2776244" cy="2082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7" y="2825118"/>
            <a:ext cx="3552390" cy="2077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8410217" y="4948771"/>
            <a:ext cx="23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USTANOVA ZAGREB FILM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21530" y="4940078"/>
            <a:ext cx="23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UMJETNIČKI PAVILJON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4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Zgrade javne namjene iz područja </a:t>
            </a:r>
            <a:r>
              <a:rPr lang="hr-HR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zdravstva</a:t>
            </a:r>
            <a:endParaRPr lang="en-GB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894" y="10709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 radove hitnih sanacija na 24 objekta iz područja zdravstva iz proračuna Grada Zagreba utrošeno je </a:t>
            </a:r>
            <a:r>
              <a:rPr lang="hr-HR" sz="1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4.101.000 kn.</a:t>
            </a:r>
            <a:endParaRPr lang="hr-HR" sz="12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 tijeku su radovi na cjelovitoj obnovi za 4 objekta (bolnice) koji su sufinancirani iz Fonda solidarnosti.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624" t="55420" r="39687" b="9443"/>
          <a:stretch/>
        </p:blipFill>
        <p:spPr>
          <a:xfrm>
            <a:off x="766245" y="2886128"/>
            <a:ext cx="3468129" cy="2389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73332" y="5279590"/>
            <a:ext cx="23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 ZDRAVLJA ISTOK – REBAR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8405"/>
          <a:stretch/>
        </p:blipFill>
        <p:spPr>
          <a:xfrm>
            <a:off x="4555632" y="2879839"/>
            <a:ext cx="1636353" cy="2382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14" y="2879838"/>
            <a:ext cx="1770465" cy="2360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430096" y="5318298"/>
            <a:ext cx="4539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SPECIJALNA BOLNICA ZA PLUĆNE BOLESTI  ROCKEFELLEROVA 3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 b="18730"/>
          <a:stretch/>
        </p:blipFill>
        <p:spPr>
          <a:xfrm>
            <a:off x="8392210" y="2879838"/>
            <a:ext cx="1465469" cy="2374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7" b="865"/>
          <a:stretch/>
        </p:blipFill>
        <p:spPr>
          <a:xfrm>
            <a:off x="9971800" y="2879838"/>
            <a:ext cx="1352980" cy="2352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8303424" y="5289221"/>
            <a:ext cx="3640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KLINIKA ZA PSIHIJATRIJU VRAPČE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9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Zgrade javne namjene iz </a:t>
            </a:r>
            <a:r>
              <a:rPr lang="hr-HR" sz="1800" smtClean="0">
                <a:latin typeface="Arial" panose="020B0604020202020204" pitchFamily="34" charset="0"/>
                <a:cs typeface="Arial" panose="020B0604020202020204" pitchFamily="34" charset="0"/>
              </a:rPr>
              <a:t>područja </a:t>
            </a:r>
            <a:r>
              <a:rPr lang="hr-HR" sz="1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endParaRPr lang="en-GB" sz="1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894" y="1063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 radove hitnih sanacija na 39 objekata iz područja sporta iz proračuna Grada Zagreba utrošeno je </a:t>
            </a:r>
            <a:r>
              <a:rPr lang="hr-HR" sz="1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11.895.000 kn.</a:t>
            </a:r>
          </a:p>
          <a:p>
            <a:endParaRPr lang="hr-HR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2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hr-HR" sz="1200" dirty="0" smtClean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47819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Zgrade </a:t>
            </a:r>
            <a:r>
              <a:rPr lang="hr-HR" sz="18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gradske uprave</a:t>
            </a:r>
            <a:endParaRPr lang="en-GB" sz="18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88853" y="5497764"/>
            <a:ext cx="10515600" cy="82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 radove hitnih sanacija na 18 objekata gradske uprave iz proračuna Grada Zagreba utrošeno je </a:t>
            </a:r>
            <a:r>
              <a:rPr lang="hr-HR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12.500.000 kn.</a:t>
            </a:r>
          </a:p>
          <a:p>
            <a:endParaRPr lang="hr-HR" sz="12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3045" t="30520" r="37683" b="23770"/>
          <a:stretch/>
        </p:blipFill>
        <p:spPr>
          <a:xfrm>
            <a:off x="928580" y="2308154"/>
            <a:ext cx="3778489" cy="2473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838200" y="4799005"/>
            <a:ext cx="23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 ZA STARIJE OSOBE MEDVEŠČAK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48" y="2308154"/>
            <a:ext cx="3298411" cy="2473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797448" y="4809397"/>
            <a:ext cx="2380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STADION MAKSIMIR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38" y="2301763"/>
            <a:ext cx="2295722" cy="2480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8095859" y="4844819"/>
            <a:ext cx="3013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GRADSKA UPRAVA – PODRUČNI URED MEDVEŠČAK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0481" y="2187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 Cjelovita obnova zgrada javne namjene Grada Zagreba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9501" y="1280041"/>
            <a:ext cx="95554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cjelovite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potresom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oštećene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zgrade</a:t>
            </a:r>
            <a:r>
              <a:rPr lang="en-GB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potrebna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izrada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GB" sz="12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elaborata</a:t>
            </a:r>
            <a:r>
              <a:rPr lang="en-GB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ocjene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postojećeg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stanja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građevinske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konstrukcije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detaljnog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pregleda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vizualni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pregled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prikupljanje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postojeće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dokumentacije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istražnih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GB" sz="12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građevinskog</a:t>
            </a:r>
            <a:r>
              <a:rPr lang="en-GB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cjelovite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građevinske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konstrukcije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zgrade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uključuje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dokaz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mehaničke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otpornosti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stabilnosti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uključuje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rješenja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izvedbu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predviđenih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pojačanja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izradu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detalja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tehničku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razradu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rješenja</a:t>
            </a:r>
            <a:endParaRPr lang="en-GB" sz="1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GB" sz="12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kontrole</a:t>
            </a:r>
            <a:r>
              <a:rPr lang="en-GB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sukladno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posebnom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propisu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kojim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propisuje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endParaRPr lang="en-GB" sz="1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GB" sz="12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izrada</a:t>
            </a:r>
            <a:r>
              <a:rPr lang="en-GB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sz="12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68" y="3413967"/>
            <a:ext cx="5660947" cy="321558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209501" y="2678367"/>
            <a:ext cx="9555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hr-HR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Ukoliko je zgrada zaštićeno kulturno dobro ili se nalazi u povijesnoj urbanoj cjelini Grada Zagreba, projekt obnove izrađuje se u skladu sa posebnim uvjetima koje utvrđuje Gradski zavod za zaštitu spomenika kulture i prirode.</a:t>
            </a:r>
            <a:endParaRPr lang="en-GB" sz="1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32" y="169670"/>
            <a:ext cx="2385728" cy="3179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46" y="169670"/>
            <a:ext cx="4274120" cy="32055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7428643" y="3375260"/>
            <a:ext cx="308285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PRVA EKONOMSKA ŠKOLA U MEDULIĆEVOJ ULICI</a:t>
            </a:r>
          </a:p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6062" t="23272" r="27037" b="21997"/>
          <a:stretch/>
        </p:blipFill>
        <p:spPr>
          <a:xfrm>
            <a:off x="540352" y="3784165"/>
            <a:ext cx="4048273" cy="2657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37587" t="18085" r="38387" b="17183"/>
          <a:stretch/>
        </p:blipFill>
        <p:spPr>
          <a:xfrm>
            <a:off x="4687239" y="3784164"/>
            <a:ext cx="1794651" cy="2657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26399" t="25403" r="27131" b="19521"/>
          <a:stretch/>
        </p:blipFill>
        <p:spPr>
          <a:xfrm>
            <a:off x="6580504" y="3784164"/>
            <a:ext cx="3985960" cy="2657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441737" y="6441471"/>
            <a:ext cx="238021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OŠ MIROSLAVA KRLEŽE</a:t>
            </a:r>
            <a:endParaRPr lang="hr-H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0352" y="3392439"/>
            <a:ext cx="308285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GORNJOGRADSKA GIMNAZIJA</a:t>
            </a:r>
          </a:p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2" y="169670"/>
            <a:ext cx="2385728" cy="3179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7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140" t="25044" r="27185" b="19705"/>
          <a:stretch/>
        </p:blipFill>
        <p:spPr>
          <a:xfrm>
            <a:off x="631766" y="274316"/>
            <a:ext cx="4244717" cy="2826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843" t="21344" r="38633" b="14983"/>
          <a:stretch/>
        </p:blipFill>
        <p:spPr>
          <a:xfrm>
            <a:off x="4958446" y="282629"/>
            <a:ext cx="1866303" cy="2841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49803" y="3132495"/>
            <a:ext cx="308285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OŠ PETAR ZRINSKI</a:t>
            </a:r>
          </a:p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517" t="25294" r="27407" b="19930"/>
          <a:stretch/>
        </p:blipFill>
        <p:spPr>
          <a:xfrm>
            <a:off x="6906712" y="290942"/>
            <a:ext cx="4249294" cy="2841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6" y="3509903"/>
            <a:ext cx="4244717" cy="3000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46" y="3509903"/>
            <a:ext cx="4496838" cy="3000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49803" y="6494182"/>
            <a:ext cx="308285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OŠ IVAN MERZ</a:t>
            </a:r>
          </a:p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5184" y="805053"/>
            <a:ext cx="2899067" cy="2174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1" y="442670"/>
            <a:ext cx="3854034" cy="2890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31074" y="3362504"/>
            <a:ext cx="31184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GRADSKO DRAMSKO KAZALIŠTE GAVELLA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" y="3793391"/>
            <a:ext cx="3854035" cy="2570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31074" y="6380138"/>
            <a:ext cx="2380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ARHEOLOŠKI MUZEJ</a:t>
            </a:r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67" y="3793391"/>
            <a:ext cx="3854036" cy="2570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6" y="442670"/>
            <a:ext cx="3865422" cy="2899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0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7709" y="590186"/>
            <a:ext cx="7890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 Fond solidarnosti Europske unije</a:t>
            </a:r>
            <a:endParaRPr lang="hr-H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936" y="1963852"/>
            <a:ext cx="10645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Dana 12.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studenog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2020.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Vlada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usvojila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odluku kojom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utvrđuje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način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raspodjele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683,7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milijuna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eura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bespovratnih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Fonda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solidarnosti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EU,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odobrenih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financiranje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sanacije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šteta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potresa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Time je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stvoren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pravni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okvir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koordinaciju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nadzor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sustava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korištenja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ovih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europskog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Fonda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solidarnosti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namijenjena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hitnim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mjerama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sanacije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zbrinjavanju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stanovništva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obnovi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infrastrukture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javnih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ne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koristiti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obnovu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izgradnju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obiteljskih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kuća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stambenih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78" y="423477"/>
            <a:ext cx="1394795" cy="1175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4936" y="3280787"/>
            <a:ext cx="10645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Provedbena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tijela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raspisuju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javne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pozive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različite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kategorije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troška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javljaju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krajnji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korisnici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Nacionalno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koordinacijsko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tijelo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prostornoga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uređenja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graditeljstva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državne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imovine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tijela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odgovorna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financijskog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doprinosa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prema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zaduženjima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svoje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nadležnosti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gospodarstva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održivoga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razvoja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zdravstva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prostornoga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uređenja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graditeljstva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državne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imovine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unutarnjih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poslova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kulture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medija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obrane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Grad Zagreb,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Zagrebačka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županija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županija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Fond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obnovu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  </a:t>
            </a:r>
            <a:endParaRPr lang="hr-H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Središnja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agencija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financiranje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ugovaranje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Europske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unije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(SAFU) je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neovisno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revizorsko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tijelo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9" name="Rectangle 8"/>
          <p:cNvSpPr/>
          <p:nvPr/>
        </p:nvSpPr>
        <p:spPr>
          <a:xfrm>
            <a:off x="724936" y="4714327"/>
            <a:ext cx="10645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Procedure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uređene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zajedničkim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nacionalnim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pravilima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Fond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Solidarnosti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EU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sukladno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njima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pojedinačnim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pozivom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pobliže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uređuju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pitanja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prihvatljivih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prijavitelja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troškova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Svi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troškovi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prihvatljivi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smislu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odredbi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Uredbe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osnivanju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Fonda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solidarnosti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nastali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od dana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potresa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dakle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od 22.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ožujka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2020.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se,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temeljem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prihvaćenih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projektnih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prijedloga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sklopljenih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ugovora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nadoknaditi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7577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818082"/>
            <a:ext cx="10691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Poziv</a:t>
            </a:r>
            <a:r>
              <a:rPr lang="en-GB" sz="1600" b="1" dirty="0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dodjelu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bespovratnih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financijskih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hr-HR" sz="1600" b="1" dirty="0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 b="1" dirty="0" err="1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Vraćanje</a:t>
            </a:r>
            <a:r>
              <a:rPr lang="en-GB" sz="1600" b="1" dirty="0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uporabljivo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stanje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zdravstva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endParaRPr lang="en-GB" sz="1600" b="1" dirty="0">
              <a:solidFill>
                <a:srgbClr val="19191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265" y="2512315"/>
            <a:ext cx="10691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Ovim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pozivom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želi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zdravstvenim ustanovama -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kliničk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bolnice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klinički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bolnički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centri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bolnice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opće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bolnice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klinike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ustanove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palijativnu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skrb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ljekarne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druge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zdravstvene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ustanove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pružiti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financijska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nužno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potrebna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sanaciju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štete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potresa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265" y="1856872"/>
            <a:ext cx="11067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inistarstvo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zdravstva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je 28. siječnja 2021. godine objavilo Poziv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obnove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zdravstvenih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ustanova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njihovo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financiranje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bespovratnih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financijskih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Fonda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solidarnosti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Europske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unije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0265" y="3167285"/>
            <a:ext cx="10691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Svrha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Poziva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nadoknada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kroz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zdravstva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hitne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sanacije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izrade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dokumentacije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opremanje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podrazumijeva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dodatno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poboljšanje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konstrukcija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prilagodbu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suvremenim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standardima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izvođenje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osiguranja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stabiliziranja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dobara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200" y="4417259"/>
            <a:ext cx="6048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Neke od prijavljenih zgrada javne namjene Grada Zagreba iz područja zdravstva:</a:t>
            </a:r>
          </a:p>
          <a:p>
            <a:endParaRPr lang="hr-HR" sz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Domovi zdravlja Istok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Domovi zdravlja Centar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Psihijatrijska bolnica za djecu i mladež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Klinika za psihijatriju Vrapče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Specijalna bolnica za plućne bolesti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Poliklinika za prevenciju kardiovaskluarnih bolesti i rehabilitaciju (Poliklinika Srčana)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4530436"/>
            <a:ext cx="2057198" cy="1369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206" y="4530436"/>
            <a:ext cx="1955277" cy="1369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44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25047"/>
              </p:ext>
            </p:extLst>
          </p:nvPr>
        </p:nvGraphicFramePr>
        <p:xfrm>
          <a:off x="2071526" y="1271848"/>
          <a:ext cx="8026649" cy="3728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Worksheet" r:id="rId3" imgW="7524590" imgH="3495661" progId="Excel.Sheet.12">
                  <p:embed/>
                </p:oleObj>
              </mc:Choice>
              <mc:Fallback>
                <p:oleObj name="Worksheet" r:id="rId3" imgW="7524590" imgH="34956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1526" y="1271848"/>
                        <a:ext cx="8026649" cy="372883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071526" y="566065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Izvor: Gradski ured za socijalnu zaštitu, zdravstvo, branitelje i osobe s invaliditetom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Podaci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se kontinuirano ažuriraju</a:t>
            </a:r>
          </a:p>
        </p:txBody>
      </p:sp>
    </p:spTree>
    <p:extLst>
      <p:ext uri="{BB962C8B-B14F-4D97-AF65-F5344CB8AC3E}">
        <p14:creationId xmlns:p14="http://schemas.microsoft.com/office/powerpoint/2010/main" val="17483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755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Sadržaj: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212171"/>
            <a:ext cx="8830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+mj-lt"/>
              <a:buAutoNum type="arabicPeriod"/>
            </a:pP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2.    Obnova zgrada javne namjene Grada Zagreba</a:t>
            </a:r>
          </a:p>
          <a:p>
            <a:pPr marL="571500" indent="-571500">
              <a:buFont typeface="+mj-lt"/>
              <a:buAutoNum type="arabicPeriod"/>
            </a:pP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018437"/>
            <a:ext cx="8830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1.    Preliminarni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pregledi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2627563"/>
            <a:ext cx="88303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+mj-lt"/>
              <a:buAutoNum type="arabicPeriod"/>
            </a:pP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3.    Cjelovita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obnova zgrada javne namjene Grada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Zagreba</a:t>
            </a:r>
          </a:p>
          <a:p>
            <a:pPr marL="571500" indent="-571500">
              <a:buFont typeface="+mj-lt"/>
              <a:buAutoNum type="arabicPeriod"/>
            </a:pP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3489220"/>
            <a:ext cx="88303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+mj-lt"/>
              <a:buAutoNum type="arabicPeriod"/>
            </a:pP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5.    Baza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podataka obnove zgrada javne namjene Grada Zagreba</a:t>
            </a: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3058567"/>
            <a:ext cx="88303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+mj-lt"/>
              <a:buAutoNum type="arabicPeriod"/>
            </a:pP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4.    Fond solidarnosti Europske Unije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818082"/>
            <a:ext cx="10101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Poziv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dodjelu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bespovratnih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financijskih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Vraćanje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ispravno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radno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stanje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infrastrukture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pogona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potresu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Grada Zagreba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265" y="1856872"/>
            <a:ext cx="10101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znanosti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obrazovanja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objavilo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5. veljače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Poziv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dodjelu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bespovratnih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Vraćanje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ispravno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radno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infrastrukture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pogona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obrazovanja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Grada Zagreba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hr-H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Svrha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Poziva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nadoknada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projektima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znanosti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obrazovanja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hitne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usluga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utvrđivanja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izrade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snimki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zatečenog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izrada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dokumentacije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dovođenja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prijašnje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cjelovite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obnove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podrazumijeva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dodatno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poboljšanje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konstrukcija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prilagodbu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suvremenim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standardima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izvođenje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osiguranja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stabiliziranja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dobara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popravak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nabavu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nove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opreme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oštećene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22.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ožujka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2020.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171998"/>
            <a:ext cx="496784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Neke od prijavljenih zgrada javne namjene iz područja obrazovanja:</a:t>
            </a:r>
          </a:p>
          <a:p>
            <a:endParaRPr lang="hr-HR" sz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Učenički dom Ante Brune Bušića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 Dr. Ivana Merza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 Vugrovec – Kašina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 Petra Zrinskog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Hotelijersko turistička škola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Gimnazija Tituša Brezovačkog</a:t>
            </a:r>
            <a:r>
              <a:rPr lang="en-GB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4279418"/>
            <a:ext cx="2289723" cy="1591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64" y="4279418"/>
            <a:ext cx="2422594" cy="15917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077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42283" y="5672878"/>
            <a:ext cx="3713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Izvor: Gradski ured za obrazovanje, sport i mlade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Podaci se kontinuirano ažuriraju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92003"/>
              </p:ext>
            </p:extLst>
          </p:nvPr>
        </p:nvGraphicFramePr>
        <p:xfrm>
          <a:off x="2040111" y="1271848"/>
          <a:ext cx="8058064" cy="374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3" imgW="7515369" imgH="3495661" progId="Excel.Sheet.12">
                  <p:embed/>
                </p:oleObj>
              </mc:Choice>
              <mc:Fallback>
                <p:oleObj name="Worksheet" r:id="rId3" imgW="7515369" imgH="34956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0111" y="1271848"/>
                        <a:ext cx="8058064" cy="374817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4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818082"/>
            <a:ext cx="1062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Poziv</a:t>
            </a:r>
            <a:r>
              <a:rPr lang="en-GB" sz="1600" b="1" dirty="0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dodjelu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bespovratnih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financijskih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hr-HR" sz="1600" b="1" dirty="0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1600" b="1" dirty="0" smtClean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Provedba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mjera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kulturne</a:t>
            </a:r>
            <a:r>
              <a:rPr lang="en-GB" sz="16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baštine</a:t>
            </a:r>
            <a:r>
              <a:rPr lang="en-GB" sz="16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oštećene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potresu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22.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ožujka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2020.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600" b="1" dirty="0">
              <a:solidFill>
                <a:srgbClr val="19191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265" y="1856872"/>
            <a:ext cx="10781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Ministarstvo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kulture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medija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objavilo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Poziv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dodjelu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bespovratnih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financijskih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sredstava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kulturne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baštine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oštećene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22.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ožujka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2020.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dana 26. siječnja 2021. godine.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Pozivom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nadoknaditi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sredstva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hitne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usluga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utvrđivanja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izrade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snimki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zatečenog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izrada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dokumentacije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kulturne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baštine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oštećene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potresu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izvođenje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osiguranja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stabiliziranja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kulturne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baštine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očuvanja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zaštite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ovom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programu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podrazumijevaju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kratkoročne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mjere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sanacije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štete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potresa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sprječavanja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nastajanja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daljnjih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šteta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kulturnom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dobru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osiguranja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zdravlja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života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ljudi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dugoročnog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očuvanja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svih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vrijednosti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kulturnog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dobra.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8197" y="4043698"/>
            <a:ext cx="1038536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Neke od prijavljenih zgrada javne namjene iz područja </a:t>
            </a: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kulture:</a:t>
            </a:r>
            <a:endParaRPr lang="hr-HR" sz="1200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200" dirty="0" smtClean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Umjetnički paviljon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Gradsko dramsko kazalište Gavella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Muzej za umjetnost i obrt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Etnografski muzej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Arheološki muzej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Zagrebačko gradsko kazalište Komedija</a:t>
            </a:r>
          </a:p>
          <a:p>
            <a:r>
              <a:rPr lang="en-GB" sz="11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01" y="4141703"/>
            <a:ext cx="2278899" cy="1519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30" y="4141701"/>
            <a:ext cx="2278902" cy="1519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31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421619"/>
              </p:ext>
            </p:extLst>
          </p:nvPr>
        </p:nvGraphicFramePr>
        <p:xfrm>
          <a:off x="2040111" y="1271848"/>
          <a:ext cx="8126354" cy="3765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Worksheet" r:id="rId3" imgW="7543800" imgH="3495661" progId="Excel.Sheet.12">
                  <p:embed/>
                </p:oleObj>
              </mc:Choice>
              <mc:Fallback>
                <p:oleObj name="Worksheet" r:id="rId3" imgW="7543800" imgH="34956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0111" y="1271848"/>
                        <a:ext cx="8126354" cy="376562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870364" y="5598987"/>
            <a:ext cx="6001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Izvor: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Gradski ured za kulturu, međugradsku i međunarodnu suradnju i civilno društvo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Podaci se kontinuirano ažuriraju</a:t>
            </a:r>
          </a:p>
        </p:txBody>
      </p:sp>
    </p:spTree>
    <p:extLst>
      <p:ext uri="{BB962C8B-B14F-4D97-AF65-F5344CB8AC3E}">
        <p14:creationId xmlns:p14="http://schemas.microsoft.com/office/powerpoint/2010/main" val="15957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7710" y="590186"/>
            <a:ext cx="113257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 Baza podataka obnove zgrada javne namjene Grada Zagreba</a:t>
            </a:r>
          </a:p>
          <a:p>
            <a:r>
              <a:rPr lang="hr-HR" sz="2400" b="1" dirty="0"/>
              <a:t> </a:t>
            </a:r>
            <a:r>
              <a:rPr lang="hr-HR" sz="2400" b="1" dirty="0" smtClean="0"/>
              <a:t>            </a:t>
            </a:r>
            <a:endParaRPr lang="hr-HR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477" b="4074"/>
          <a:stretch/>
        </p:blipFill>
        <p:spPr>
          <a:xfrm>
            <a:off x="2569821" y="1255222"/>
            <a:ext cx="6803698" cy="3308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45125" y="4688223"/>
            <a:ext cx="109672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Sektor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građenje i sanaciju oštećenih objekata društvenih djelatnosti i stambenih objekata u suradnji s </a:t>
            </a: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tadašnjim Gradskim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uredom za strategijsko planiranje i razvoj Grada, Sektor za razvoj grada, pristupio je izradi baze podataka oštećenih zgrada javne </a:t>
            </a: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namjene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koje su u vlasništvu Grada Zagreba ili je Grad Zagreb </a:t>
            </a: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osnivač,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za koje se provode aktivnosti i postupci obnove nakon potresa</a:t>
            </a: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Osnovni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cilj izrade baze podataka je da cijeli postupak obnove oštećenih objekata koju provodi Grad Zagreb postane javno dostupan kako bi se dobio uvid u dinamiku obnove svih gradskih objekata </a:t>
            </a: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javne namjene i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transparentan prikaz cijelog procesa obnove oštećenih objekata</a:t>
            </a: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Baza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podataka izrađena je u ArcGIS sustavu u kojemu se na jednom mjestu nalaze svi podaci o pojedinim oštećenim zgradama </a:t>
            </a:r>
            <a:r>
              <a:rPr lang="hr-H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javne </a:t>
            </a:r>
            <a:r>
              <a:rPr lang="hr-HR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namjene, poput oznake preliminarnog pregleda zgrade nakon potresa, elaboratima o stanju konstrukcije nakon  potresa, projektnoj dokumentaciji, vrsti obnove, odabranim izvođačima, nadzornim inženjerima i ugovorenim sredstvima za obnovu objekata.</a:t>
            </a: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5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0194" y="2157134"/>
            <a:ext cx="4917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Hvala na pažnji! </a:t>
            </a:r>
          </a:p>
          <a:p>
            <a:r>
              <a:rPr lang="hr-HR" sz="2400" b="1" dirty="0"/>
              <a:t> </a:t>
            </a:r>
            <a:r>
              <a:rPr lang="hr-HR" sz="2400" b="1" dirty="0" smtClean="0"/>
              <a:t>            </a:t>
            </a:r>
            <a:endParaRPr lang="hr-HR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2" t="20848" r="33470" b="21948"/>
          <a:stretch/>
        </p:blipFill>
        <p:spPr>
          <a:xfrm>
            <a:off x="10859810" y="5320384"/>
            <a:ext cx="1039432" cy="1186085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57991" y="5320384"/>
            <a:ext cx="5511106" cy="13598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hr-H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Gradski ured za obnovu, izgradnju, prostorno uređenje, graditeljstvo, komunalne poslove i promet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9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Sektor za građenje i sanaciju oštećenih objekata društvenih djelatnosti i stambenih objekata</a:t>
            </a:r>
            <a:endParaRPr lang="hr-H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r-H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Dario Krnjaković, univ.spec.dipl.ing.arh., Grad Zagreb, član projekta Potresni rizik Grada Zagreba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Tina Rukavina Crnarić, mag.ing.arch. i urb., Grad Zagreb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 Peršun, mag.ing.aedif., Grad Zagreb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62401" y="422555"/>
            <a:ext cx="11338802" cy="864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 Preliminarni pregledi zgrada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30836" y="5739501"/>
            <a:ext cx="101578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Na temelju članka 159. Zakona o općem upravnom postupku, Grad Zagreb, Gradski ured za obnovu, izgradnju, prostorno uređenje, graditeljstvo, komunalne poslove i promet izdaje 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potvrde za zgrade pregledane od strane </a:t>
            </a:r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stručnjaka za brzu procjenu oštećenja nakon 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potresa. </a:t>
            </a:r>
          </a:p>
          <a:p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Do današnjeg dana izdano je </a:t>
            </a:r>
            <a:r>
              <a:rPr lang="hr-H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5.100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potvrda o preliminarnom pregledu zgrade na zahtjev podnositelja zahtjeva u svrhu ostvarivanja određenih prava.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0" y="3844819"/>
            <a:ext cx="3316945" cy="1778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130836" y="2790194"/>
            <a:ext cx="102576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Grad Zagreb je </a:t>
            </a:r>
            <a:r>
              <a:rPr lang="hr-H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sudjelovao u provedbi </a:t>
            </a:r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preliminarnih pregleda objekata nakon potresa koji je pogodio područje Grada Zagreba, Krapinsko-zagorske županije i Zagrebačke županije dana 22. ožujka 2020. godine te nakon potresa koji je pogodio područje Sisačko-moslavačke, Karlovačke i Zagrebačke županije sa epicentrom kod grada Petrinje, tokom kojih su stručnjaci za brzu ocjenu oštećenja prema unaprijed utvrđenoj metodologiji davali preporuke građanima o uporabljivosti objekata odnosno potrebnim intervencijama na objektima. Svi preliminarni pregledi su obavljeni, te su naljepnice dodijeljene tokom preliminarnih pregleda unesene u bazu podataka.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66" y="1423985"/>
            <a:ext cx="4854328" cy="11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67453" y="3821795"/>
            <a:ext cx="104207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Preliminarni pregledi na području 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rada Zagreba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nakon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potresa koji je pogodio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područje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Sisačko-moslavačke,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Karlovačke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i Zagrebačke županije sa epicentrom kod grada 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Petrinje:</a:t>
            </a:r>
            <a:endParaRPr kumimoji="0" lang="hr-HR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46497"/>
              </p:ext>
            </p:extLst>
          </p:nvPr>
        </p:nvGraphicFramePr>
        <p:xfrm>
          <a:off x="1067453" y="4422372"/>
          <a:ext cx="4709892" cy="213637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41198">
                  <a:extLst>
                    <a:ext uri="{9D8B030D-6E8A-4147-A177-3AD203B41FA5}">
                      <a16:colId xmlns:a16="http://schemas.microsoft.com/office/drawing/2014/main" val="3439899466"/>
                    </a:ext>
                  </a:extLst>
                </a:gridCol>
                <a:gridCol w="1768694">
                  <a:extLst>
                    <a:ext uri="{9D8B030D-6E8A-4147-A177-3AD203B41FA5}">
                      <a16:colId xmlns:a16="http://schemas.microsoft.com/office/drawing/2014/main" val="83577563"/>
                    </a:ext>
                  </a:extLst>
                </a:gridCol>
              </a:tblGrid>
              <a:tr h="546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UKUPNO </a:t>
                      </a:r>
                      <a:r>
                        <a:rPr lang="hr-HR" sz="1200" dirty="0" smtClean="0">
                          <a:solidFill>
                            <a:schemeClr val="tx1"/>
                          </a:solidFill>
                          <a:effectLst/>
                        </a:rPr>
                        <a:t>PREGLEDANO - GRAD ZAGREB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solidFill>
                            <a:schemeClr val="tx1"/>
                          </a:solidFill>
                          <a:effectLst/>
                        </a:rPr>
                        <a:t>4.360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3446866"/>
                  </a:ext>
                </a:extLst>
              </a:tr>
              <a:tr h="529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 smtClean="0">
                          <a:effectLst/>
                        </a:rPr>
                        <a:t>3.088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82961394"/>
                  </a:ext>
                </a:extLst>
              </a:tr>
              <a:tr h="529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Privremeno neuporabljivo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 smtClean="0">
                          <a:effectLst/>
                        </a:rPr>
                        <a:t>1.046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7014380"/>
                  </a:ext>
                </a:extLst>
              </a:tr>
              <a:tr h="529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Neuporabljivo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 smtClean="0">
                          <a:effectLst/>
                        </a:rPr>
                        <a:t>226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77470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685316"/>
              </p:ext>
            </p:extLst>
          </p:nvPr>
        </p:nvGraphicFramePr>
        <p:xfrm>
          <a:off x="1067453" y="1178456"/>
          <a:ext cx="4709892" cy="23710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41198">
                  <a:extLst>
                    <a:ext uri="{9D8B030D-6E8A-4147-A177-3AD203B41FA5}">
                      <a16:colId xmlns:a16="http://schemas.microsoft.com/office/drawing/2014/main" val="3439899466"/>
                    </a:ext>
                  </a:extLst>
                </a:gridCol>
                <a:gridCol w="1768694">
                  <a:extLst>
                    <a:ext uri="{9D8B030D-6E8A-4147-A177-3AD203B41FA5}">
                      <a16:colId xmlns:a16="http://schemas.microsoft.com/office/drawing/2014/main" val="83577563"/>
                    </a:ext>
                  </a:extLst>
                </a:gridCol>
              </a:tblGrid>
              <a:tr h="606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UKUPNO </a:t>
                      </a:r>
                      <a:r>
                        <a:rPr lang="hr-HR" sz="1200" dirty="0" smtClean="0">
                          <a:solidFill>
                            <a:schemeClr val="tx1"/>
                          </a:solidFill>
                          <a:effectLst/>
                        </a:rPr>
                        <a:t>PREGLEDANO – GRAD ZAGREB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 smtClean="0">
                          <a:solidFill>
                            <a:schemeClr val="tx1"/>
                          </a:solidFill>
                          <a:effectLst/>
                        </a:rPr>
                        <a:t>24.943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3446866"/>
                  </a:ext>
                </a:extLst>
              </a:tr>
              <a:tr h="588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 smtClean="0">
                          <a:effectLst/>
                        </a:rPr>
                        <a:t>18.588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82961394"/>
                  </a:ext>
                </a:extLst>
              </a:tr>
              <a:tr h="588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Privremeno neuporabljivo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 smtClean="0">
                          <a:effectLst/>
                        </a:rPr>
                        <a:t>5.034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7014380"/>
                  </a:ext>
                </a:extLst>
              </a:tr>
              <a:tr h="588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Neuporabljivo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 smtClean="0">
                          <a:effectLst/>
                        </a:rPr>
                        <a:t>1.321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774708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03565" y="598457"/>
            <a:ext cx="105846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Preliminarni pregledi na području 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rada Zagreba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nakon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potresa koji je pogodio područje Grada Zagreba, Krapinsko-zagorske županije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Zagrebačke županije dana 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22. ožujka 2020. 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hr-H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42764" y="751672"/>
            <a:ext cx="102046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hr-H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Preliminarni pregledi </a:t>
            </a:r>
            <a:r>
              <a:rPr lang="hr-HR" altLang="en-US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zgrada</a:t>
            </a:r>
            <a:r>
              <a:rPr kumimoji="0" lang="hr-H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javne namjene Grada</a:t>
            </a:r>
            <a:r>
              <a:rPr kumimoji="0" lang="hr-HR" alt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Zagreba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nakon potresa koji je pogodio područje Grada Zagreba, Krapinsko-zagorske županije i Zagrebačke županije dana 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22. ožujka 2020. godine</a:t>
            </a:r>
            <a:r>
              <a:rPr kumimoji="0" lang="hr-HR" alt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hr-H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495261"/>
              </p:ext>
            </p:extLst>
          </p:nvPr>
        </p:nvGraphicFramePr>
        <p:xfrm>
          <a:off x="942764" y="1549254"/>
          <a:ext cx="10204604" cy="28731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69944">
                  <a:extLst>
                    <a:ext uri="{9D8B030D-6E8A-4147-A177-3AD203B41FA5}">
                      <a16:colId xmlns:a16="http://schemas.microsoft.com/office/drawing/2014/main" val="3439899466"/>
                    </a:ext>
                  </a:extLst>
                </a:gridCol>
                <a:gridCol w="1304899">
                  <a:extLst>
                    <a:ext uri="{9D8B030D-6E8A-4147-A177-3AD203B41FA5}">
                      <a16:colId xmlns:a16="http://schemas.microsoft.com/office/drawing/2014/main" val="83577563"/>
                    </a:ext>
                  </a:extLst>
                </a:gridCol>
                <a:gridCol w="1114296">
                  <a:extLst>
                    <a:ext uri="{9D8B030D-6E8A-4147-A177-3AD203B41FA5}">
                      <a16:colId xmlns:a16="http://schemas.microsoft.com/office/drawing/2014/main" val="2049881971"/>
                    </a:ext>
                  </a:extLst>
                </a:gridCol>
                <a:gridCol w="1114296">
                  <a:extLst>
                    <a:ext uri="{9D8B030D-6E8A-4147-A177-3AD203B41FA5}">
                      <a16:colId xmlns:a16="http://schemas.microsoft.com/office/drawing/2014/main" val="1048900967"/>
                    </a:ext>
                  </a:extLst>
                </a:gridCol>
                <a:gridCol w="1114296">
                  <a:extLst>
                    <a:ext uri="{9D8B030D-6E8A-4147-A177-3AD203B41FA5}">
                      <a16:colId xmlns:a16="http://schemas.microsoft.com/office/drawing/2014/main" val="4079104425"/>
                    </a:ext>
                  </a:extLst>
                </a:gridCol>
                <a:gridCol w="1114296">
                  <a:extLst>
                    <a:ext uri="{9D8B030D-6E8A-4147-A177-3AD203B41FA5}">
                      <a16:colId xmlns:a16="http://schemas.microsoft.com/office/drawing/2014/main" val="96751645"/>
                    </a:ext>
                  </a:extLst>
                </a:gridCol>
                <a:gridCol w="1114296">
                  <a:extLst>
                    <a:ext uri="{9D8B030D-6E8A-4147-A177-3AD203B41FA5}">
                      <a16:colId xmlns:a16="http://schemas.microsoft.com/office/drawing/2014/main" val="2870807342"/>
                    </a:ext>
                  </a:extLst>
                </a:gridCol>
                <a:gridCol w="1158281">
                  <a:extLst>
                    <a:ext uri="{9D8B030D-6E8A-4147-A177-3AD203B41FA5}">
                      <a16:colId xmlns:a16="http://schemas.microsoft.com/office/drawing/2014/main" val="3026594645"/>
                    </a:ext>
                  </a:extLst>
                </a:gridCol>
              </a:tblGrid>
              <a:tr h="893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Ukupno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Obrazovanje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Zdravstvo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Kultura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Socijalna skrb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Sport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Objekti gradske uprave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810153"/>
                  </a:ext>
                </a:extLst>
              </a:tr>
              <a:tr h="506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UKUPNO </a:t>
                      </a:r>
                      <a:r>
                        <a:rPr lang="hr-HR" sz="1200" dirty="0" smtClean="0">
                          <a:solidFill>
                            <a:schemeClr val="tx1"/>
                          </a:solidFill>
                          <a:effectLst/>
                        </a:rPr>
                        <a:t>PREGLEDANO 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399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158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51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96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51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13446866"/>
                  </a:ext>
                </a:extLst>
              </a:tr>
              <a:tr h="490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297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34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61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23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33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82961394"/>
                  </a:ext>
                </a:extLst>
              </a:tr>
              <a:tr h="490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Privremeno neuporabljivo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85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15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14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7014380"/>
                  </a:ext>
                </a:extLst>
              </a:tr>
              <a:tr h="490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</a:rPr>
                        <a:t>Neuporabljivo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</a:rPr>
                        <a:t>17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4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7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</a:rPr>
                        <a:t>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774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3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0481" y="590186"/>
            <a:ext cx="10845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 startAt="2"/>
            </a:pPr>
            <a:r>
              <a:rPr lang="hr-H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Obnova zgrada javne namjene u vlasništvu Grada Zagreba ili kojih je Grad Zagreb osnivač</a:t>
            </a:r>
            <a:endParaRPr lang="hr-H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0297" y="1932744"/>
            <a:ext cx="10462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javne</a:t>
            </a:r>
            <a:r>
              <a:rPr lang="en-GB"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namjene</a:t>
            </a:r>
            <a:r>
              <a:rPr lang="en-GB"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namijenjena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obavljanju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poslova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djelatnosti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prosvjete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znanosti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zdravstva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socijalne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skrbi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tijela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državnih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tijela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tijela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jedinica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samouprave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pravnih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čiji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osnivač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tijela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jedinica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samouprave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rezidencijski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objekti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vlasništvu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zgrade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vjerskih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zajednica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namijenjene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obavljanju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vjerskih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obreda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kojima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prisustvuje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GB" sz="1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ljudi</a:t>
            </a:r>
            <a:r>
              <a:rPr lang="hr-HR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013" y="3332883"/>
            <a:ext cx="103853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dirty="0" smtClean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45" y="3152192"/>
            <a:ext cx="9899711" cy="26051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28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903" t="53320" r="22336" b="20668"/>
          <a:stretch/>
        </p:blipFill>
        <p:spPr>
          <a:xfrm>
            <a:off x="2186441" y="3597766"/>
            <a:ext cx="7581014" cy="2820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48393" y="726305"/>
            <a:ext cx="108065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Hrvatski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sabor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je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15. rujna 2020. godine donio </a:t>
            </a:r>
            <a:r>
              <a:rPr lang="en-GB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Zakon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obnovi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potresom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akon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potresa koji je pogodio područje Sisačko-moslavačke, Karlovačke i Zagrebačke županije sa epicentrom kod grada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Petrinje,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veljače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2021.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donesen je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Zakon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izmjenama i dopunama Zakona o </a:t>
            </a:r>
            <a:r>
              <a:rPr lang="en-GB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obnovi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potresom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te je dana 29. listopada 2021. godine donesen 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Zakon o izmjenama i dopunama </a:t>
            </a:r>
            <a:r>
              <a:rPr lang="en-GB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Zakon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obnovi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potresom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Sisačko-moslavačke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Karlovačke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Vlada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Hrvatske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prosinca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2021.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donijela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mjera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obnove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potresom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području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Grada Zagreba,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Krapinsko-zagorske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Zagrebačke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Sisačko-moslavačke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Karlovačke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županije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sadrži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osnovne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informacije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podnošenje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zahtjeva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obnovu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pojašnjenja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vezana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uz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samu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proceduru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podnošenja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zahtjeva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temelju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utvrđenog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stupnja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oštećenja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zgrade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392" y="2849963"/>
            <a:ext cx="1093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Tehnički</a:t>
            </a:r>
            <a:r>
              <a:rPr lang="hr-HR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propis</a:t>
            </a:r>
            <a:r>
              <a:rPr lang="hr-HR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en-GB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izmjeni</a:t>
            </a: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dopunama</a:t>
            </a: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ehničkog</a:t>
            </a:r>
            <a:r>
              <a:rPr lang="en-GB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propisa</a:t>
            </a: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građevinske</a:t>
            </a: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konstrukcije</a:t>
            </a:r>
            <a:r>
              <a:rPr lang="hr-HR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propisane su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razine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obnove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potresom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oštećenih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konstrukcija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zgrada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odnosu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mehaničku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otpornost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stabilnost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2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979" y="762534"/>
            <a:ext cx="9814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hr-HR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Sukladno Zakonu, obnova zgrade javne namjene provodi se na temelju </a:t>
            </a:r>
            <a:r>
              <a:rPr lang="hr-HR" sz="1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odluke</a:t>
            </a:r>
            <a:r>
              <a:rPr lang="hr-HR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vlasnika i/ili osnivača odnosno pravne osobe ili tijela kojemu je zgrada dana na upravljanje. </a:t>
            </a:r>
          </a:p>
          <a:p>
            <a:pPr algn="just" fontAlgn="base"/>
            <a:r>
              <a:rPr lang="hr-HR" sz="1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Odluku provodi i financira vlasnik zgrade javne namjene sam i/ili osnivač odnosno pravne osobe ili tijela kojemu je zgrada dana na upravljanje.</a:t>
            </a:r>
            <a:endParaRPr lang="en-GB" sz="12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5979" y="1553897"/>
            <a:ext cx="98395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Provođenje obnove 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zgrada 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obuhvaća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fontAlgn="base">
              <a:lnSpc>
                <a:spcPct val="150000"/>
              </a:lnSpc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 odabir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ovlaštenih inženjera građevinarstva i ovlaštenih arhitekata odnosno trgovačkih društava u kojima su zaposleni, a koji izrađuju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2. odabir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revidenta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koji izrađuje izvješće o kontroli projekata</a:t>
            </a:r>
          </a:p>
          <a:p>
            <a:pPr fontAlgn="base">
              <a:lnSpc>
                <a:spcPct val="150000"/>
              </a:lnSpc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3. odabir izvođača</a:t>
            </a:r>
          </a:p>
          <a:p>
            <a:pPr fontAlgn="base">
              <a:lnSpc>
                <a:spcPct val="150000"/>
              </a:lnSpc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4. odabir nadzornog inženjera koji provodi stručni nadzor građenja</a:t>
            </a:r>
          </a:p>
          <a:p>
            <a:pPr fontAlgn="base">
              <a:lnSpc>
                <a:spcPct val="150000"/>
              </a:lnSpc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sklapanje i praćenje provedbe ugovora o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navedenim poslovima  </a:t>
            </a:r>
          </a:p>
          <a:p>
            <a:pPr fontAlgn="base">
              <a:lnSpc>
                <a:spcPct val="150000"/>
              </a:lnSpc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preuzimanje zgrade od izvođača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zajedno s tehničkom dokumentacijom</a:t>
            </a:r>
          </a:p>
          <a:p>
            <a:pPr fontAlgn="base">
              <a:lnSpc>
                <a:spcPct val="150000"/>
              </a:lnSpc>
            </a:pP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druge potrebne radnje.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r="3691"/>
          <a:stretch/>
        </p:blipFill>
        <p:spPr>
          <a:xfrm>
            <a:off x="1812176" y="4314215"/>
            <a:ext cx="3591098" cy="19433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73" y="4314215"/>
            <a:ext cx="3438297" cy="1943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58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Zgrade javne namjene iz područja </a:t>
            </a:r>
            <a:r>
              <a:rPr lang="hr-HR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obrazovanja (školstvo i predškolstvo)</a:t>
            </a:r>
            <a:endParaRPr lang="en-GB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04207" y="11353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Od 175 oštećenih objekata obnovljena su 163 objekta, te je iz proračuna Grada Zagreba utrošeno </a:t>
            </a:r>
            <a:r>
              <a:rPr lang="hr-HR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430.000.000 kn. </a:t>
            </a:r>
          </a:p>
          <a:p>
            <a:endParaRPr lang="hr-HR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 tijeku su radovi na cjelovitoj obnovi za preostalih 12 objekata koji su sufinancirani iz Fonda solidarnosti</a:t>
            </a:r>
            <a:r>
              <a:rPr lang="hr-H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5"/>
          <a:stretch/>
        </p:blipFill>
        <p:spPr>
          <a:xfrm>
            <a:off x="253730" y="2758256"/>
            <a:ext cx="2812274" cy="2403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94954" y="5236912"/>
            <a:ext cx="2380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OŠ VUGROVEC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/>
          <a:stretch/>
        </p:blipFill>
        <p:spPr>
          <a:xfrm>
            <a:off x="3159557" y="2758256"/>
            <a:ext cx="4517247" cy="2403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159557" y="5250745"/>
            <a:ext cx="2380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OŠ BUKOVAC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4643" t="28656" r="51608" b="25059"/>
          <a:stretch/>
        </p:blipFill>
        <p:spPr>
          <a:xfrm>
            <a:off x="7770357" y="2758256"/>
            <a:ext cx="2192240" cy="2403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770357" y="5260507"/>
            <a:ext cx="2380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OŠ MIROSLAVA KRLEŽE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9994" y="3064413"/>
            <a:ext cx="2403226" cy="17909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044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1740</TotalTime>
  <Words>2441</Words>
  <Application>Microsoft Office PowerPoint</Application>
  <PresentationFormat>Widescreen</PresentationFormat>
  <Paragraphs>211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Worksheet</vt:lpstr>
      <vt:lpstr>Obnova zgrada javne namjene Grada Zagreba</vt:lpstr>
      <vt:lpstr>Sadržaj: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Zgrade javne namjene iz područja obrazovanja (školstvo i predškolstvo)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Obnova zgrada javne namjene Grada Zagreba</dc:title>
  <dc:creator>Tina Rukavina Crnarić</dc:creator>
  <cp:lastModifiedBy>Kristian Bilkić</cp:lastModifiedBy>
  <cp:revision>91</cp:revision>
  <dcterms:created xsi:type="dcterms:W3CDTF">2022-03-16T10:21:33Z</dcterms:created>
  <dcterms:modified xsi:type="dcterms:W3CDTF">2022-03-25T12:46:08Z</dcterms:modified>
</cp:coreProperties>
</file>